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3" r:id="rId27"/>
    <p:sldId id="281" r:id="rId28"/>
    <p:sldId id="282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704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9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55C-1A65-4B5C-8464-9CF9793098C4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D22D4-AFA0-4A5D-BF34-70CD5FFC4B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84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ED97-2B01-45C5-845D-397F6FFBEC43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EA867-6C9B-42E5-8734-AA6C106B9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4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on micheal\Desktop\Jo-Angkor-Wa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37" r="1472" b="47211"/>
          <a:stretch/>
        </p:blipFill>
        <p:spPr bwMode="auto">
          <a:xfrm>
            <a:off x="1" y="-68938"/>
            <a:ext cx="9139052" cy="31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025929"/>
            <a:ext cx="9144000" cy="38320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2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-36746" y="-68938"/>
            <a:ext cx="13906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en-US" sz="2800" b="1" cap="none" spc="0" baseline="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endParaRPr lang="en-US" sz="1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62853" y="554162"/>
            <a:ext cx="29339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Annual COS Congress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52400" y="784995"/>
            <a:ext cx="25658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8" name="Trapezoid 17"/>
          <p:cNvSpPr/>
          <p:nvPr userDrawn="1"/>
        </p:nvSpPr>
        <p:spPr>
          <a:xfrm>
            <a:off x="990" y="2971201"/>
            <a:ext cx="9144000" cy="76200"/>
          </a:xfrm>
          <a:prstGeom prst="trapezoi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4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66800"/>
            <a:ext cx="8229600" cy="1015340"/>
          </a:xfrm>
        </p:spPr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ed</a:t>
            </a:r>
            <a:r>
              <a:rPr lang="en-US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C143-8F2E-4D4F-9F18-CC8C367DFC2B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5AF36-5241-48D5-9E1F-2A51FFA301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ttp://www.freedomfromchains.org/images/pic-cambodia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3" r="22857" b="40262"/>
          <a:stretch/>
        </p:blipFill>
        <p:spPr bwMode="auto">
          <a:xfrm>
            <a:off x="4495800" y="0"/>
            <a:ext cx="46482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1371600" y="-93025"/>
            <a:ext cx="5257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12</a:t>
            </a:r>
            <a:r>
              <a:rPr lang="en-US" sz="1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</a:t>
            </a:r>
            <a:r>
              <a:rPr lang="en-US" sz="2800" b="1" cap="none" spc="50" baseline="3000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Annual Cambodian</a:t>
            </a:r>
            <a:r>
              <a:rPr lang="en-US" sz="1200" b="1" cap="none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Ophthalmological Society</a:t>
            </a:r>
            <a:r>
              <a:rPr lang="en-US" sz="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Congress</a:t>
            </a:r>
          </a:p>
          <a:p>
            <a:pPr algn="ctr"/>
            <a:endParaRPr lang="en-US" sz="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3" descr="C:\Users\Jon micheal\Desktop\document\001A00000085caHIAQ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09650" cy="681286"/>
          </a:xfrm>
          <a:prstGeom prst="ellipse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1745351" y="310761"/>
            <a:ext cx="256582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l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5-6 December 2014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12" name="Trapezoid 11"/>
          <p:cNvSpPr/>
          <p:nvPr userDrawn="1"/>
        </p:nvSpPr>
        <p:spPr>
          <a:xfrm>
            <a:off x="0" y="902525"/>
            <a:ext cx="9144000" cy="76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2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5C143-8F2E-4D4F-9F18-CC8C367DFC2B}" type="datetimeFigureOut">
              <a:rPr lang="en-US" smtClean="0"/>
              <a:pPr/>
              <a:t>12/6/2014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5AF36-5241-48D5-9E1F-2A51FFA30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1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200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Retinopathy of Prematurity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screening and management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876800"/>
            <a:ext cx="4648200" cy="1981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06/12/2014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Chhour</a:t>
            </a:r>
            <a:r>
              <a:rPr lang="en-US" b="1" dirty="0" smtClean="0">
                <a:solidFill>
                  <a:srgbClr val="FFC000"/>
                </a:solidFill>
              </a:rPr>
              <a:t> Long MD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ophthalmologist</a:t>
            </a:r>
          </a:p>
        </p:txBody>
      </p:sp>
    </p:spTree>
    <p:extLst>
      <p:ext uri="{BB962C8B-B14F-4D97-AF65-F5344CB8AC3E}">
        <p14:creationId xmlns:p14="http://schemas.microsoft.com/office/powerpoint/2010/main" xmlns="" val="42077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495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Zone I: posterior retina within 60 degree circle centered on the optic nerve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Zone II: from circle zone I to the nasal </a:t>
            </a:r>
            <a:r>
              <a:rPr lang="en-US" dirty="0" err="1" smtClean="0"/>
              <a:t>ora</a:t>
            </a:r>
            <a:r>
              <a:rPr lang="en-US" dirty="0" smtClean="0"/>
              <a:t> </a:t>
            </a:r>
            <a:r>
              <a:rPr lang="en-US" dirty="0" err="1" smtClean="0"/>
              <a:t>serrata</a:t>
            </a:r>
            <a:r>
              <a:rPr lang="en-US" dirty="0" smtClean="0"/>
              <a:t> </a:t>
            </a:r>
            <a:r>
              <a:rPr lang="en-US" dirty="0" err="1" smtClean="0"/>
              <a:t>anteriorly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Zone III: remaining </a:t>
            </a:r>
            <a:r>
              <a:rPr lang="en-US" dirty="0" smtClean="0"/>
              <a:t>temporal </a:t>
            </a:r>
            <a:r>
              <a:rPr lang="en-US" dirty="0" smtClean="0"/>
              <a:t>retina</a:t>
            </a:r>
          </a:p>
          <a:p>
            <a:endParaRPr lang="en-US" dirty="0"/>
          </a:p>
        </p:txBody>
      </p:sp>
      <p:pic>
        <p:nvPicPr>
          <p:cNvPr id="5" name="Picture 3" descr="scan0179.pdf"/>
          <p:cNvPicPr>
            <a:picLocks noChangeAspect="1"/>
          </p:cNvPicPr>
          <p:nvPr/>
        </p:nvPicPr>
        <p:blipFill>
          <a:blip r:embed="rId2"/>
          <a:srcRect l="2370" t="2515" r="1332" b="2718"/>
          <a:stretch>
            <a:fillRect/>
          </a:stretch>
        </p:blipFill>
        <p:spPr bwMode="auto">
          <a:xfrm rot="10800000">
            <a:off x="4800600" y="2701925"/>
            <a:ext cx="4343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6002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Extent </a:t>
            </a:r>
            <a:br>
              <a:rPr lang="en-US" sz="2800" dirty="0" smtClean="0"/>
            </a:br>
            <a:r>
              <a:rPr lang="en-US" sz="2800" dirty="0" smtClean="0"/>
              <a:t>Described by dividing the retinal surface into 12 </a:t>
            </a:r>
            <a:r>
              <a:rPr lang="en-US" sz="2800" dirty="0" smtClean="0"/>
              <a:t>segments (clock </a:t>
            </a:r>
            <a:r>
              <a:rPr lang="en-US" sz="2800" dirty="0" smtClean="0"/>
              <a:t>hours)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\\psf\Home\Downloads\2_13060_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3581400" cy="5486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Severity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</a:t>
            </a:r>
            <a:r>
              <a:rPr lang="en-US" sz="4000" dirty="0" smtClean="0"/>
              <a:t>tage 1: presence of demarcation line between </a:t>
            </a:r>
            <a:r>
              <a:rPr lang="en-US" sz="4000" dirty="0" err="1" smtClean="0"/>
              <a:t>vascularized</a:t>
            </a:r>
            <a:r>
              <a:rPr lang="en-US" sz="4000" dirty="0" smtClean="0"/>
              <a:t> and non </a:t>
            </a:r>
            <a:r>
              <a:rPr lang="en-US" sz="4000" dirty="0" err="1" smtClean="0"/>
              <a:t>vascularized</a:t>
            </a:r>
            <a:r>
              <a:rPr lang="en-US" sz="4000" dirty="0" smtClean="0"/>
              <a:t> retina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can0184.pdf"/>
          <p:cNvPicPr>
            <a:picLocks noChangeAspect="1"/>
          </p:cNvPicPr>
          <p:nvPr/>
        </p:nvPicPr>
        <p:blipFill>
          <a:blip r:embed="rId2"/>
          <a:srcRect l="455" t="2328" r="1360" b="2477"/>
          <a:stretch>
            <a:fillRect/>
          </a:stretch>
        </p:blipFill>
        <p:spPr bwMode="auto">
          <a:xfrm>
            <a:off x="3810000" y="1828800"/>
            <a:ext cx="5146675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3429000" cy="5410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Stage 2: presence of demarcation line that has height, width and volume (ridge)</a:t>
            </a:r>
            <a:endParaRPr lang="en-US" dirty="0"/>
          </a:p>
        </p:txBody>
      </p:sp>
      <p:pic>
        <p:nvPicPr>
          <p:cNvPr id="4" name="Picture 3" descr="scan0183.pdf"/>
          <p:cNvPicPr>
            <a:picLocks noChangeAspect="1"/>
          </p:cNvPicPr>
          <p:nvPr/>
        </p:nvPicPr>
        <p:blipFill>
          <a:blip r:embed="rId2"/>
          <a:srcRect l="3592" t="3636" r="3673" b="4814"/>
          <a:stretch>
            <a:fillRect/>
          </a:stretch>
        </p:blipFill>
        <p:spPr bwMode="auto">
          <a:xfrm>
            <a:off x="3962400" y="1981200"/>
            <a:ext cx="48529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Stage 3: a ridge with </a:t>
            </a:r>
            <a:r>
              <a:rPr lang="en-US" dirty="0" err="1" smtClean="0"/>
              <a:t>extraretinal</a:t>
            </a:r>
            <a:r>
              <a:rPr lang="en-US" dirty="0" smtClean="0"/>
              <a:t> </a:t>
            </a:r>
            <a:r>
              <a:rPr lang="en-US" dirty="0" err="1" smtClean="0"/>
              <a:t>fibrovascular</a:t>
            </a:r>
            <a:r>
              <a:rPr lang="en-US" dirty="0" smtClean="0"/>
              <a:t> proliferation</a:t>
            </a:r>
            <a:endParaRPr lang="en-US" dirty="0"/>
          </a:p>
        </p:txBody>
      </p:sp>
      <p:pic>
        <p:nvPicPr>
          <p:cNvPr id="4" name="Picture 3" descr="scan0182.pdf"/>
          <p:cNvPicPr>
            <a:picLocks noChangeAspect="1"/>
          </p:cNvPicPr>
          <p:nvPr/>
        </p:nvPicPr>
        <p:blipFill>
          <a:blip r:embed="rId2"/>
          <a:srcRect l="391" t="1100"/>
          <a:stretch>
            <a:fillRect/>
          </a:stretch>
        </p:blipFill>
        <p:spPr bwMode="auto">
          <a:xfrm>
            <a:off x="2590800" y="2151063"/>
            <a:ext cx="46482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581400" cy="52578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Stage 4</a:t>
            </a:r>
            <a:br>
              <a:rPr lang="en-US" sz="4000" dirty="0" smtClean="0"/>
            </a:br>
            <a:r>
              <a:rPr lang="en-US" sz="4000" dirty="0" smtClean="0"/>
              <a:t>-</a:t>
            </a:r>
            <a:r>
              <a:rPr lang="en-US" sz="3600" dirty="0" smtClean="0"/>
              <a:t>subtotal </a:t>
            </a:r>
            <a:r>
              <a:rPr lang="en-US" sz="3600" dirty="0" smtClean="0"/>
              <a:t>RD</a:t>
            </a:r>
            <a:br>
              <a:rPr lang="en-US" sz="3600" dirty="0" smtClean="0"/>
            </a:br>
            <a:r>
              <a:rPr lang="en-US" sz="3600" dirty="0" smtClean="0"/>
              <a:t>4a: </a:t>
            </a:r>
            <a:r>
              <a:rPr lang="en-US" sz="3600" dirty="0" smtClean="0"/>
              <a:t>extra </a:t>
            </a:r>
            <a:r>
              <a:rPr lang="en-US" sz="3600" dirty="0" smtClean="0"/>
              <a:t>fovea RD</a:t>
            </a:r>
            <a:br>
              <a:rPr lang="en-US" sz="3600" dirty="0" smtClean="0"/>
            </a:br>
            <a:r>
              <a:rPr lang="en-US" sz="3600" dirty="0" smtClean="0"/>
              <a:t>4b: RD including fovea</a:t>
            </a:r>
            <a:endParaRPr lang="en-US" sz="3600" dirty="0"/>
          </a:p>
        </p:txBody>
      </p:sp>
      <p:pic>
        <p:nvPicPr>
          <p:cNvPr id="4" name="Picture 3" descr="scan0181.pdf"/>
          <p:cNvPicPr>
            <a:picLocks noChangeAspect="1"/>
          </p:cNvPicPr>
          <p:nvPr/>
        </p:nvPicPr>
        <p:blipFill>
          <a:blip r:embed="rId2"/>
          <a:srcRect l="462" t="917" r="647" b="1466"/>
          <a:stretch>
            <a:fillRect/>
          </a:stretch>
        </p:blipFill>
        <p:spPr bwMode="auto">
          <a:xfrm>
            <a:off x="4171385" y="1752601"/>
            <a:ext cx="491229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Stage 5: total RD</a:t>
            </a:r>
            <a:endParaRPr lang="en-US" dirty="0"/>
          </a:p>
        </p:txBody>
      </p:sp>
      <p:pic>
        <p:nvPicPr>
          <p:cNvPr id="4" name="Picture 5" descr="\\psf\Home\Downloads\images-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6251575" cy="44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	Plus disease: refer to venous dilatation and arteriolar </a:t>
            </a:r>
            <a:r>
              <a:rPr lang="en-US" sz="4000" dirty="0" err="1" smtClean="0"/>
              <a:t>tortuosity</a:t>
            </a:r>
            <a:r>
              <a:rPr lang="en-US" sz="4000" dirty="0" smtClean="0"/>
              <a:t> of the posterior retinal vessels in at least two quadrants.</a:t>
            </a:r>
            <a:br>
              <a:rPr lang="en-US" sz="4000" dirty="0" smtClean="0"/>
            </a:br>
            <a:r>
              <a:rPr lang="en-US" sz="4000" dirty="0" smtClean="0"/>
              <a:t>Pre plus: vascular abnormality of the posterior retina that are not sufficient for diagnosis of plus disease.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Threshold disease: defined as at least 5 contiguous or 8 cumulative clock hours of stage 3 ROP in zone I or II in the presence of plus disease.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Types of </a:t>
            </a:r>
            <a:r>
              <a:rPr lang="en-US" baseline="30000" dirty="0" err="1" smtClean="0"/>
              <a:t>Prethreshold</a:t>
            </a:r>
            <a:r>
              <a:rPr lang="en-US" baseline="30000" dirty="0" smtClean="0"/>
              <a:t> 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11563"/>
          </a:xfrm>
        </p:spPr>
        <p:txBody>
          <a:bodyPr>
            <a:normAutofit fontScale="92500" lnSpcReduction="10000"/>
          </a:bodyPr>
          <a:lstStyle/>
          <a:p>
            <a:r>
              <a:rPr lang="en-US" baseline="30000" dirty="0" smtClean="0"/>
              <a:t> </a:t>
            </a:r>
            <a:r>
              <a:rPr lang="en-US" b="1" baseline="30000" dirty="0" smtClean="0"/>
              <a:t>Type </a:t>
            </a:r>
            <a:r>
              <a:rPr lang="en-US" b="1" baseline="30000" dirty="0" smtClean="0"/>
              <a:t>1 ROP:</a:t>
            </a:r>
          </a:p>
          <a:p>
            <a:endParaRPr lang="en-US" b="1" baseline="30000" dirty="0" smtClean="0"/>
          </a:p>
          <a:p>
            <a:r>
              <a:rPr lang="en-US" b="1" baseline="30000" dirty="0" smtClean="0"/>
              <a:t> Zone </a:t>
            </a:r>
            <a:r>
              <a:rPr lang="en-US" b="1" baseline="30000" dirty="0" smtClean="0"/>
              <a:t>I, any stage with plus disease</a:t>
            </a:r>
          </a:p>
          <a:p>
            <a:r>
              <a:rPr lang="en-US" b="1" baseline="30000" dirty="0" smtClean="0"/>
              <a:t> Zone I, stage 3 without plus disease</a:t>
            </a:r>
          </a:p>
          <a:p>
            <a:r>
              <a:rPr lang="en-US" b="1" baseline="30000" dirty="0" smtClean="0"/>
              <a:t> Zone II, stage 2 or 3 with plus disease</a:t>
            </a:r>
          </a:p>
          <a:p>
            <a:endParaRPr lang="en-US" b="1" baseline="30000" dirty="0" smtClean="0"/>
          </a:p>
          <a:p>
            <a:r>
              <a:rPr lang="en-US" b="1" baseline="30000" dirty="0" smtClean="0"/>
              <a:t>Type 2 ROP:</a:t>
            </a:r>
          </a:p>
          <a:p>
            <a:endParaRPr lang="en-US" b="1" baseline="30000" dirty="0" smtClean="0"/>
          </a:p>
          <a:p>
            <a:r>
              <a:rPr lang="en-US" b="1" baseline="30000" dirty="0" smtClean="0"/>
              <a:t> Zone </a:t>
            </a:r>
            <a:r>
              <a:rPr lang="en-US" b="1" baseline="30000" dirty="0" smtClean="0"/>
              <a:t>I, stage 1 or 2 without plus disease</a:t>
            </a:r>
          </a:p>
          <a:p>
            <a:r>
              <a:rPr lang="en-US" b="1" baseline="30000" dirty="0" smtClean="0"/>
              <a:t> Zone II, stage 3 without plus disease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015340"/>
          </a:xfrm>
        </p:spPr>
        <p:txBody>
          <a:bodyPr/>
          <a:lstStyle/>
          <a:p>
            <a:r>
              <a:rPr lang="en-US" dirty="0" smtClean="0"/>
              <a:t>What is ROP?</a:t>
            </a:r>
            <a:endParaRPr lang="en-US" dirty="0"/>
          </a:p>
        </p:txBody>
      </p:sp>
      <p:pic>
        <p:nvPicPr>
          <p:cNvPr id="4" name="Picture 5" descr="\\psf\Home\Downloads\images-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441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\\psf\Home\Downloads\IndianJOphthalmol_2011_59_6_501_86322_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3200400"/>
            <a:ext cx="4714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54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and follow up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infants should be screen for ROP?</a:t>
            </a:r>
          </a:p>
          <a:p>
            <a:r>
              <a:rPr lang="en-US" dirty="0" smtClean="0"/>
              <a:t>A joint statement </a:t>
            </a:r>
            <a:r>
              <a:rPr lang="en-US" dirty="0" smtClean="0"/>
              <a:t>from</a:t>
            </a:r>
            <a:r>
              <a:rPr lang="en-US" dirty="0" smtClean="0"/>
              <a:t> </a:t>
            </a:r>
            <a:r>
              <a:rPr lang="en-US" dirty="0" smtClean="0"/>
              <a:t>AAP, AAPOS,AAO </a:t>
            </a:r>
            <a:endParaRPr lang="en-US" dirty="0" smtClean="0"/>
          </a:p>
          <a:p>
            <a:pPr lvl="1"/>
            <a:r>
              <a:rPr lang="en-US" dirty="0" smtClean="0"/>
              <a:t>At least 2 </a:t>
            </a:r>
            <a:r>
              <a:rPr lang="en-US" dirty="0" smtClean="0"/>
              <a:t>dilated </a:t>
            </a:r>
            <a:r>
              <a:rPr lang="en-US" dirty="0" err="1" smtClean="0"/>
              <a:t>fundus</a:t>
            </a:r>
            <a:r>
              <a:rPr lang="en-US" dirty="0" smtClean="0"/>
              <a:t> </a:t>
            </a:r>
            <a:r>
              <a:rPr lang="en-US" dirty="0" smtClean="0"/>
              <a:t>examinations for infant</a:t>
            </a:r>
          </a:p>
          <a:p>
            <a:pPr lvl="1"/>
            <a:r>
              <a:rPr lang="en-US" dirty="0" smtClean="0"/>
              <a:t>Birth Weight </a:t>
            </a:r>
            <a:r>
              <a:rPr lang="en-US" dirty="0" smtClean="0"/>
              <a:t>&lt;</a:t>
            </a:r>
            <a:r>
              <a:rPr lang="en-US" dirty="0" smtClean="0"/>
              <a:t>1500 grams </a:t>
            </a:r>
            <a:r>
              <a:rPr lang="en-US" dirty="0" smtClean="0"/>
              <a:t>or </a:t>
            </a:r>
            <a:endParaRPr lang="en-US" dirty="0" smtClean="0"/>
          </a:p>
          <a:p>
            <a:pPr lvl="1"/>
            <a:r>
              <a:rPr lang="en-US" dirty="0" smtClean="0"/>
              <a:t>Gestational Age </a:t>
            </a:r>
            <a:r>
              <a:rPr lang="en-US" dirty="0" smtClean="0"/>
              <a:t>≤ 30 </a:t>
            </a:r>
            <a:r>
              <a:rPr lang="en-US" dirty="0" smtClean="0"/>
              <a:t>weeks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unstable </a:t>
            </a:r>
            <a:r>
              <a:rPr lang="en-US" dirty="0" smtClean="0"/>
              <a:t>clinical course </a:t>
            </a:r>
            <a:r>
              <a:rPr lang="en-US" dirty="0" smtClean="0"/>
              <a:t>with high risk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The first examination </a:t>
            </a:r>
            <a:r>
              <a:rPr lang="en-US" dirty="0" smtClean="0"/>
              <a:t>performed </a:t>
            </a:r>
            <a:r>
              <a:rPr lang="en-US" dirty="0" smtClean="0"/>
              <a:t>between 4 to 6 w post natal age or 31</a:t>
            </a:r>
            <a:r>
              <a:rPr lang="en-US" baseline="30000" dirty="0" smtClean="0"/>
              <a:t>st</a:t>
            </a:r>
            <a:r>
              <a:rPr lang="en-US" dirty="0" smtClean="0"/>
              <a:t> to 33 rd w post menstrual age.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The onset </a:t>
            </a:r>
            <a:r>
              <a:rPr lang="en-US" dirty="0" smtClean="0"/>
              <a:t>of </a:t>
            </a:r>
            <a:r>
              <a:rPr lang="en-US" dirty="0" smtClean="0"/>
              <a:t>serious ROP correlates better with postmenstrual age than with post natal age.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</a:t>
            </a:r>
            <a:r>
              <a:rPr lang="en-US" dirty="0" smtClean="0"/>
              <a:t>xamination </a:t>
            </a:r>
            <a:r>
              <a:rPr lang="en-US" dirty="0" smtClean="0"/>
              <a:t>generally performed every 1-2w until the retina is fully </a:t>
            </a:r>
            <a:r>
              <a:rPr lang="en-US" dirty="0" err="1" smtClean="0"/>
              <a:t>vascularized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ROP seen in 66% of infants with BW &lt; 1250g and 82% in those with BW &lt;1000g.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scan0177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09800"/>
            <a:ext cx="9067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Follow up examination schedule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based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retinal findings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3505200" cy="36115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err="1" smtClean="0"/>
              <a:t>Cryotherapy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Laser </a:t>
            </a:r>
            <a:r>
              <a:rPr lang="en-US" dirty="0" smtClean="0"/>
              <a:t>photocoagulation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Anti VEGF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Scleral</a:t>
            </a:r>
            <a:r>
              <a:rPr lang="en-US" dirty="0" smtClean="0"/>
              <a:t> </a:t>
            </a:r>
            <a:r>
              <a:rPr lang="en-US" dirty="0" smtClean="0"/>
              <a:t>Buckle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Vitrectomy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\\psf\Home\Downloads\images-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09800"/>
            <a:ext cx="49895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Cryotherapy</a:t>
            </a:r>
            <a:r>
              <a:rPr lang="en-US" dirty="0" smtClean="0"/>
              <a:t> ablation </a:t>
            </a:r>
            <a:r>
              <a:rPr lang="en-US" dirty="0" smtClean="0"/>
              <a:t>peripheral </a:t>
            </a:r>
            <a:r>
              <a:rPr lang="en-US" dirty="0" smtClean="0"/>
              <a:t>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57658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CRYO-ROP clinical trial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291 threshold ROP were randomized to treatment with </a:t>
            </a:r>
            <a:r>
              <a:rPr lang="en-US" dirty="0" err="1" smtClean="0"/>
              <a:t>cryotherapy</a:t>
            </a:r>
            <a:r>
              <a:rPr lang="en-US" dirty="0" smtClean="0"/>
              <a:t> or observation </a:t>
            </a:r>
            <a:r>
              <a:rPr lang="en-US" dirty="0" smtClean="0"/>
              <a:t>alone. At 15 years of follow-up, </a:t>
            </a:r>
            <a:r>
              <a:rPr lang="en-US" dirty="0" smtClean="0"/>
              <a:t>254 children </a:t>
            </a:r>
            <a:r>
              <a:rPr lang="en-US" dirty="0" smtClean="0"/>
              <a:t>had data available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Unfavorable visual outcome </a:t>
            </a:r>
            <a:r>
              <a:rPr lang="en-US" dirty="0" smtClean="0"/>
              <a:t>(20/200 or worse)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45</a:t>
            </a:r>
            <a:r>
              <a:rPr lang="en-US" dirty="0" smtClean="0"/>
              <a:t>% of </a:t>
            </a:r>
            <a:r>
              <a:rPr lang="en-US" dirty="0" smtClean="0"/>
              <a:t>treated </a:t>
            </a:r>
            <a:r>
              <a:rPr lang="en-US" dirty="0" smtClean="0"/>
              <a:t>eyes and 64% of control eyes (P&lt;.001)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Unfavorable anatomic </a:t>
            </a:r>
            <a:r>
              <a:rPr lang="en-US" dirty="0" smtClean="0"/>
              <a:t>outcome, </a:t>
            </a:r>
            <a:r>
              <a:rPr lang="en-US" dirty="0" smtClean="0"/>
              <a:t>defined as posterior retinal fold or retinal detachment involving </a:t>
            </a:r>
            <a:r>
              <a:rPr lang="en-US" dirty="0" smtClean="0"/>
              <a:t>macula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30</a:t>
            </a:r>
            <a:r>
              <a:rPr lang="en-US" dirty="0" smtClean="0"/>
              <a:t>% of </a:t>
            </a:r>
            <a:r>
              <a:rPr lang="en-US" dirty="0" smtClean="0"/>
              <a:t>treated </a:t>
            </a:r>
            <a:r>
              <a:rPr lang="en-US" dirty="0" smtClean="0"/>
              <a:t>eyes and 52% of control eyes (P&lt;.001)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5105400" cy="3611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Laser (diode </a:t>
            </a:r>
            <a:r>
              <a:rPr lang="en-US" dirty="0" smtClean="0"/>
              <a:t>or argon) </a:t>
            </a:r>
            <a:r>
              <a:rPr lang="en-US" dirty="0" smtClean="0"/>
              <a:t>is now most commonly used treatment</a:t>
            </a:r>
            <a:endParaRPr lang="en-US" dirty="0" smtClean="0"/>
          </a:p>
          <a:p>
            <a:r>
              <a:rPr lang="en-US" dirty="0" smtClean="0"/>
              <a:t>Should be performed no </a:t>
            </a:r>
            <a:r>
              <a:rPr lang="en-US" dirty="0" smtClean="0"/>
              <a:t>later than 72 hours </a:t>
            </a:r>
            <a:r>
              <a:rPr lang="en-US" dirty="0" smtClean="0"/>
              <a:t>after making diagnosis</a:t>
            </a:r>
          </a:p>
          <a:p>
            <a:r>
              <a:rPr lang="en-US" dirty="0" smtClean="0"/>
              <a:t>R</a:t>
            </a:r>
            <a:r>
              <a:rPr lang="en-US" dirty="0" smtClean="0"/>
              <a:t>etreatment</a:t>
            </a:r>
            <a:r>
              <a:rPr lang="en-US" dirty="0" smtClean="0"/>
              <a:t> </a:t>
            </a:r>
            <a:r>
              <a:rPr lang="en-US" dirty="0" smtClean="0"/>
              <a:t>maybe </a:t>
            </a:r>
            <a:r>
              <a:rPr lang="en-US" dirty="0" smtClean="0"/>
              <a:t>needed </a:t>
            </a:r>
            <a:r>
              <a:rPr lang="en-US" dirty="0" smtClean="0"/>
              <a:t>if </a:t>
            </a:r>
            <a:r>
              <a:rPr lang="en-US" dirty="0" smtClean="0"/>
              <a:t>skip </a:t>
            </a:r>
            <a:r>
              <a:rPr lang="en-US" dirty="0" smtClean="0"/>
              <a:t>areas </a:t>
            </a:r>
            <a:r>
              <a:rPr lang="en-US" dirty="0" smtClean="0"/>
              <a:t>are </a:t>
            </a:r>
            <a:r>
              <a:rPr lang="en-US" dirty="0" smtClean="0"/>
              <a:t>indentified or if disease does not show signs of regression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\\psf\Home\Downloads\rop_laz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209800"/>
            <a:ext cx="33528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ETROP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317 bilateral cases and 84 </a:t>
            </a:r>
            <a:r>
              <a:rPr lang="en-US" dirty="0" smtClean="0"/>
              <a:t>asymmetric </a:t>
            </a:r>
            <a:r>
              <a:rPr lang="en-US" dirty="0" smtClean="0"/>
              <a:t>cases reached high-risk </a:t>
            </a:r>
            <a:r>
              <a:rPr lang="en-US" dirty="0" err="1" smtClean="0"/>
              <a:t>prethreshold</a:t>
            </a:r>
            <a:r>
              <a:rPr lang="en-US" dirty="0" smtClean="0"/>
              <a:t> were randomized to immediate laser treatment or to treat at threshold, after 9 months :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Unfavorable visual outcome </a:t>
            </a:r>
            <a:endParaRPr lang="en-US" dirty="0" smtClean="0"/>
          </a:p>
          <a:p>
            <a:pPr lvl="1">
              <a:buFont typeface="Arial" charset="0"/>
              <a:buChar char="•"/>
            </a:pPr>
            <a:r>
              <a:rPr lang="en-US" dirty="0" smtClean="0"/>
              <a:t>14.5</a:t>
            </a:r>
            <a:r>
              <a:rPr lang="en-US" dirty="0" smtClean="0"/>
              <a:t>% </a:t>
            </a:r>
            <a:r>
              <a:rPr lang="en-US" dirty="0" smtClean="0"/>
              <a:t>in </a:t>
            </a:r>
            <a:r>
              <a:rPr lang="en-US" dirty="0" smtClean="0"/>
              <a:t>the early treated </a:t>
            </a:r>
            <a:r>
              <a:rPr lang="en-US" dirty="0" smtClean="0"/>
              <a:t>group versus 19.5</a:t>
            </a:r>
            <a:r>
              <a:rPr lang="en-US" dirty="0" smtClean="0"/>
              <a:t>% of conventionally managed </a:t>
            </a:r>
            <a:r>
              <a:rPr lang="en-US" dirty="0" smtClean="0"/>
              <a:t>group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Unfavorable </a:t>
            </a:r>
            <a:r>
              <a:rPr lang="en-US" dirty="0" smtClean="0"/>
              <a:t>anatomic </a:t>
            </a:r>
            <a:r>
              <a:rPr lang="en-US" dirty="0" smtClean="0"/>
              <a:t>outcome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9.1</a:t>
            </a:r>
            <a:r>
              <a:rPr lang="en-US" dirty="0" smtClean="0"/>
              <a:t>% </a:t>
            </a:r>
            <a:r>
              <a:rPr lang="en-US" dirty="0" smtClean="0"/>
              <a:t>in the </a:t>
            </a:r>
            <a:r>
              <a:rPr lang="en-US" dirty="0" smtClean="0"/>
              <a:t>early treated group </a:t>
            </a:r>
            <a:r>
              <a:rPr lang="en-US" dirty="0" smtClean="0"/>
              <a:t>versus </a:t>
            </a:r>
            <a:r>
              <a:rPr lang="en-US" dirty="0" smtClean="0"/>
              <a:t>15.6% in conventionally managed </a:t>
            </a:r>
            <a:r>
              <a:rPr lang="en-US" dirty="0" smtClean="0"/>
              <a:t>group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Laser </a:t>
            </a:r>
            <a:r>
              <a:rPr lang="en-US" dirty="0" smtClean="0"/>
              <a:t>treatment at high risk </a:t>
            </a:r>
            <a:r>
              <a:rPr lang="en-US" dirty="0" err="1" smtClean="0"/>
              <a:t>prethreshold</a:t>
            </a:r>
            <a:r>
              <a:rPr lang="en-US" dirty="0" smtClean="0"/>
              <a:t> would reduce the incidence of unfavorable visual outcome to standard treatment at threshold.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an0178.pdf"/>
          <p:cNvPicPr>
            <a:picLocks noChangeAspect="1"/>
          </p:cNvPicPr>
          <p:nvPr/>
        </p:nvPicPr>
        <p:blipFill>
          <a:blip r:embed="rId2"/>
          <a:srcRect l="2191" r="2191"/>
          <a:stretch>
            <a:fillRect/>
          </a:stretch>
        </p:blipFill>
        <p:spPr>
          <a:xfrm>
            <a:off x="76200" y="1295400"/>
            <a:ext cx="89916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err="1" smtClean="0"/>
              <a:t>Scleral</a:t>
            </a:r>
            <a:r>
              <a:rPr lang="en-US" dirty="0" smtClean="0"/>
              <a:t> </a:t>
            </a:r>
            <a:r>
              <a:rPr lang="en-US" dirty="0" smtClean="0"/>
              <a:t>buckle or </a:t>
            </a:r>
            <a:r>
              <a:rPr lang="en-US" dirty="0" smtClean="0"/>
              <a:t>PPV</a:t>
            </a:r>
            <a:r>
              <a:rPr lang="en-US" dirty="0" smtClean="0"/>
              <a:t> </a:t>
            </a:r>
            <a:r>
              <a:rPr lang="en-US" dirty="0" smtClean="0"/>
              <a:t>lens sparing or combine was performed in stage 4 and 5 and the favorable VA after 9 months was found only 13 of 78 eyes and 6 eyes maintained normal VA had stage 4a detachment (Coats).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Capone </a:t>
            </a:r>
            <a:r>
              <a:rPr lang="en-US" dirty="0" smtClean="0"/>
              <a:t>et al reported normal macular structure in 19/23 eyes and successful retinal reattachments in all eyes after lens sparing </a:t>
            </a:r>
            <a:r>
              <a:rPr lang="en-US" dirty="0" err="1" smtClean="0"/>
              <a:t>vitrectomy</a:t>
            </a:r>
            <a:r>
              <a:rPr lang="en-US" dirty="0" smtClean="0"/>
              <a:t> for 4A detachments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ROP is an ischemic retinopathy of premature and low birth weight infants.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First identified by Terry in 1942 as RLF.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Out come of ROP </a:t>
            </a:r>
            <a:r>
              <a:rPr lang="en-US" dirty="0" err="1" smtClean="0"/>
              <a:t>px</a:t>
            </a:r>
            <a:r>
              <a:rPr lang="en-US" dirty="0" smtClean="0"/>
              <a:t> range from minimal </a:t>
            </a:r>
            <a:r>
              <a:rPr lang="en-US" dirty="0" err="1" smtClean="0"/>
              <a:t>sequelae</a:t>
            </a:r>
            <a:r>
              <a:rPr lang="en-US" dirty="0" smtClean="0"/>
              <a:t> with no effect on vision in mild case up to bilateral irreversible total blindness in more advanced cases.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Sequelae</a:t>
            </a:r>
            <a:r>
              <a:rPr lang="en-US" dirty="0" smtClean="0"/>
              <a:t> of 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7"/>
            <a:ext cx="3200400" cy="36115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RD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Macular </a:t>
            </a:r>
            <a:r>
              <a:rPr lang="en-US" dirty="0" err="1" smtClean="0"/>
              <a:t>heterotropia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High </a:t>
            </a:r>
            <a:r>
              <a:rPr lang="en-US" dirty="0" smtClean="0"/>
              <a:t>myopia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Amblyopia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Strabimus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Glaucoma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err="1" smtClean="0"/>
              <a:t>Pthisis</a:t>
            </a:r>
            <a:r>
              <a:rPr lang="en-US" dirty="0" smtClean="0"/>
              <a:t> </a:t>
            </a:r>
            <a:r>
              <a:rPr lang="en-US" dirty="0" err="1" smtClean="0"/>
              <a:t>bulbi</a:t>
            </a: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</p:txBody>
      </p:sp>
      <p:pic>
        <p:nvPicPr>
          <p:cNvPr id="4" name="Picture 4" descr="\\psf\Home\Downloads\reti7.pn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362200"/>
            <a:ext cx="533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Scan File\scan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26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ROP is one of the preventable childhood blindness disease.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The first retinal examination should be performed not later than 4 weeks of age.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Laser photocoagulation delivered by indirect </a:t>
            </a:r>
            <a:r>
              <a:rPr lang="en-US" dirty="0" err="1" smtClean="0"/>
              <a:t>ophthalmoscopic</a:t>
            </a:r>
            <a:r>
              <a:rPr lang="en-US" dirty="0" smtClean="0"/>
              <a:t> device is the mainstay of ROP treatment.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229600" cy="177734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	</a:t>
            </a:r>
          </a:p>
          <a:p>
            <a:pPr>
              <a:buNone/>
            </a:pPr>
            <a:r>
              <a:rPr lang="en-US" sz="3600" dirty="0" smtClean="0"/>
              <a:t>	In USA, ROP cause some degree of vision loss approximately 1300 children born each year and 250-500 of these </a:t>
            </a:r>
            <a:r>
              <a:rPr lang="en-US" sz="3600" dirty="0" smtClean="0"/>
              <a:t>have severe </a:t>
            </a:r>
            <a:r>
              <a:rPr lang="en-US" sz="3600" dirty="0" smtClean="0"/>
              <a:t>visual </a:t>
            </a:r>
            <a:r>
              <a:rPr lang="en-US" sz="3600" dirty="0" err="1" smtClean="0"/>
              <a:t>impairement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dirty="0" smtClean="0"/>
              <a:t>300/1mi </a:t>
            </a:r>
            <a:r>
              <a:rPr lang="en-US" sz="3600" dirty="0" smtClean="0"/>
              <a:t>lives births have at least one eye blinded by ROP.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7150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and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 Normal retinal </a:t>
            </a:r>
            <a:r>
              <a:rPr lang="en-US" dirty="0" err="1" smtClean="0"/>
              <a:t>vascularization</a:t>
            </a:r>
            <a:r>
              <a:rPr lang="en-US" dirty="0" smtClean="0"/>
              <a:t> proceeds from optic disc to </a:t>
            </a:r>
            <a:r>
              <a:rPr lang="en-US" dirty="0" smtClean="0"/>
              <a:t>periphery </a:t>
            </a:r>
            <a:r>
              <a:rPr lang="en-US" dirty="0" smtClean="0"/>
              <a:t>and is complete in nasal quadrants at </a:t>
            </a:r>
            <a:r>
              <a:rPr lang="en-US" dirty="0" err="1" smtClean="0"/>
              <a:t>appx</a:t>
            </a:r>
            <a:r>
              <a:rPr lang="en-US" dirty="0" smtClean="0"/>
              <a:t> 36w of gestation and 40w on temporal quadrants.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 Current understanding of ROP is incomplete, but 2 processes has been suggested for </a:t>
            </a:r>
            <a:r>
              <a:rPr lang="en-US" dirty="0" err="1" smtClean="0"/>
              <a:t>vascularization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1/ </a:t>
            </a:r>
            <a:r>
              <a:rPr lang="en-US" dirty="0" err="1" smtClean="0"/>
              <a:t>vasculogenesis</a:t>
            </a:r>
            <a:r>
              <a:rPr lang="en-US" dirty="0" smtClean="0"/>
              <a:t>: formation of new vessels by transformation of vascular precursor cells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2/ angiogenesis: budding from existing vessels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dirty="0" smtClean="0"/>
              <a:t> Interaction between IGF-1 and VEGF has been studied and proposed to play a role in the pathogenesis of ROP (</a:t>
            </a:r>
            <a:r>
              <a:rPr lang="en-US" dirty="0" err="1" smtClean="0"/>
              <a:t>Hellstrom</a:t>
            </a:r>
            <a:r>
              <a:rPr lang="en-US" dirty="0" smtClean="0"/>
              <a:t> et al.)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\\psf\Home\Downloads\ped-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067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Oxygen’s effect on immature retina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Hyperoxia</a:t>
            </a:r>
            <a:r>
              <a:rPr lang="en-US" dirty="0" smtClean="0"/>
              <a:t> in </a:t>
            </a:r>
            <a:r>
              <a:rPr lang="en-US" dirty="0" smtClean="0"/>
              <a:t>the retina </a:t>
            </a:r>
            <a:r>
              <a:rPr lang="en-US" dirty="0" smtClean="0"/>
              <a:t>will cause retinal </a:t>
            </a:r>
            <a:r>
              <a:rPr lang="en-US" dirty="0" smtClean="0"/>
              <a:t>vasoconstriction and </a:t>
            </a:r>
            <a:r>
              <a:rPr lang="en-US" dirty="0" smtClean="0"/>
              <a:t>if sustained </a:t>
            </a:r>
            <a:r>
              <a:rPr lang="en-US" dirty="0" smtClean="0"/>
              <a:t> will cause some </a:t>
            </a:r>
            <a:r>
              <a:rPr lang="en-US" dirty="0" smtClean="0"/>
              <a:t>degree of vascular closure and injury to endothelial </a:t>
            </a:r>
            <a:r>
              <a:rPr lang="en-US" dirty="0" smtClean="0"/>
              <a:t>cells </a:t>
            </a:r>
            <a:r>
              <a:rPr lang="en-US" dirty="0" smtClean="0"/>
              <a:t>of the most immature vessels.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Nodules of proliferating endothelial cells from residual vascular complexes adjacent to retinal capillaries ablated during </a:t>
            </a:r>
            <a:r>
              <a:rPr lang="en-US" dirty="0" err="1" smtClean="0"/>
              <a:t>hyperoxia</a:t>
            </a:r>
            <a:r>
              <a:rPr lang="en-US" dirty="0" smtClean="0"/>
              <a:t> canalize to form new vessels that not only grow within the retina, but also erupt through ILM to grow on its surface.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5867400" cy="3611563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Low birth weight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Short gestational age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Supplement oxygen therapy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Genetic predisposition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Congenital heart disease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Cyanosis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Apnea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Blood transfusion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Septicemia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362200"/>
            <a:ext cx="6705600" cy="36115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Zone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Extent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Stage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Presence or absence of plus disease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905</Words>
  <Application>Microsoft Office PowerPoint</Application>
  <PresentationFormat>On-screen Show (4:3)</PresentationFormat>
  <Paragraphs>112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Retinopathy of Prematurity screening and management</vt:lpstr>
      <vt:lpstr>What is ROP?</vt:lpstr>
      <vt:lpstr>Introduction</vt:lpstr>
      <vt:lpstr>Slide 4</vt:lpstr>
      <vt:lpstr>Pathogenesis and Risk factors</vt:lpstr>
      <vt:lpstr>Slide 6</vt:lpstr>
      <vt:lpstr>Oxygen’s effect on immature retina</vt:lpstr>
      <vt:lpstr> Risk factors</vt:lpstr>
      <vt:lpstr>ICROP</vt:lpstr>
      <vt:lpstr>Slide 10</vt:lpstr>
      <vt:lpstr>  Extent  Described by dividing the retinal surface into 12 segments (clock hours) </vt:lpstr>
      <vt:lpstr> Severity Stage 1: presence of demarcation line between vascularized and non vascularized retina </vt:lpstr>
      <vt:lpstr>Slide 13</vt:lpstr>
      <vt:lpstr> Stage 3: a ridge with extraretinal fibrovascular proliferation</vt:lpstr>
      <vt:lpstr>Stage 4 -subtotal RD 4a: extra fovea RD 4b: RD including fovea</vt:lpstr>
      <vt:lpstr> Stage 5: total RD</vt:lpstr>
      <vt:lpstr>Slide 17</vt:lpstr>
      <vt:lpstr>Slide 18</vt:lpstr>
      <vt:lpstr>Types of Prethreshold ROP</vt:lpstr>
      <vt:lpstr>Screening and follow up schedule</vt:lpstr>
      <vt:lpstr>Screening guidelines</vt:lpstr>
      <vt:lpstr>Follow up examination schedule based on retinal findings</vt:lpstr>
      <vt:lpstr>Management</vt:lpstr>
      <vt:lpstr>Cryotherapy ablation peripheral retina</vt:lpstr>
      <vt:lpstr>CRYO-ROP clinical trial </vt:lpstr>
      <vt:lpstr>Laser treatment</vt:lpstr>
      <vt:lpstr>ETROP clinical trial</vt:lpstr>
      <vt:lpstr>Slide 28</vt:lpstr>
      <vt:lpstr>Surgery</vt:lpstr>
      <vt:lpstr>Sequelae of ROP</vt:lpstr>
      <vt:lpstr>Slide 31</vt:lpstr>
      <vt:lpstr>Summary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Jon micheal</dc:creator>
  <cp:lastModifiedBy>chhour long</cp:lastModifiedBy>
  <cp:revision>18</cp:revision>
  <dcterms:created xsi:type="dcterms:W3CDTF">2014-11-18T02:40:32Z</dcterms:created>
  <dcterms:modified xsi:type="dcterms:W3CDTF">2014-12-06T02:47:44Z</dcterms:modified>
</cp:coreProperties>
</file>